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61" r:id="rId5"/>
    <p:sldId id="259"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4F70B01-8D85-4386-86DC-1A8FDF8217FE}" type="doc">
      <dgm:prSet loTypeId="urn:microsoft.com/office/officeart/2005/8/layout/equation1" loCatId="relationship" qsTypeId="urn:microsoft.com/office/officeart/2005/8/quickstyle/simple1" qsCatId="simple" csTypeId="urn:microsoft.com/office/officeart/2005/8/colors/accent1_2" csCatId="accent1" phldr="1"/>
      <dgm:spPr/>
    </dgm:pt>
    <dgm:pt modelId="{DA467392-FB29-414C-BFFF-FC3B57BCA7AE}">
      <dgm:prSet phldrT="[Text]" custT="1"/>
      <dgm:spPr>
        <a:solidFill>
          <a:schemeClr val="tx1">
            <a:lumMod val="75000"/>
            <a:lumOff val="25000"/>
          </a:schemeClr>
        </a:solidFill>
      </dgm:spPr>
      <dgm:t>
        <a:bodyPr/>
        <a:lstStyle/>
        <a:p>
          <a:r>
            <a:rPr lang="en-US" sz="1200" dirty="0" smtClean="0"/>
            <a:t>Quickly build graphical models using IBM SPSS Amos’ simple drag-and-drop drawing tools</a:t>
          </a:r>
          <a:endParaRPr lang="en-US" sz="1200" dirty="0"/>
        </a:p>
      </dgm:t>
    </dgm:pt>
    <dgm:pt modelId="{94F3F11B-87D3-4356-ACFC-0A997C88457A}" type="parTrans" cxnId="{CF42E245-0375-41A7-B577-5F621E33388B}">
      <dgm:prSet/>
      <dgm:spPr/>
      <dgm:t>
        <a:bodyPr/>
        <a:lstStyle/>
        <a:p>
          <a:endParaRPr lang="en-US"/>
        </a:p>
      </dgm:t>
    </dgm:pt>
    <dgm:pt modelId="{CEBF635A-12EE-40EA-AFFA-CB2153744C65}" type="sibTrans" cxnId="{CF42E245-0375-41A7-B577-5F621E33388B}">
      <dgm:prSet/>
      <dgm:spPr>
        <a:solidFill>
          <a:schemeClr val="accent2">
            <a:lumMod val="75000"/>
            <a:lumOff val="25000"/>
          </a:schemeClr>
        </a:solidFill>
      </dgm:spPr>
      <dgm:t>
        <a:bodyPr/>
        <a:lstStyle/>
        <a:p>
          <a:endParaRPr lang="en-US"/>
        </a:p>
      </dgm:t>
    </dgm:pt>
    <dgm:pt modelId="{EEA963EB-626F-4178-9683-1427FB993354}">
      <dgm:prSet phldrT="[Text]" custT="1"/>
      <dgm:spPr>
        <a:solidFill>
          <a:schemeClr val="tx1">
            <a:lumMod val="75000"/>
            <a:lumOff val="25000"/>
          </a:schemeClr>
        </a:solidFill>
      </dgm:spPr>
      <dgm:t>
        <a:bodyPr/>
        <a:lstStyle/>
        <a:p>
          <a:r>
            <a:rPr lang="en-US" sz="1200" dirty="0" smtClean="0"/>
            <a:t>Its rich, visual framework lets you to easily compare, confirm and refine models</a:t>
          </a:r>
          <a:endParaRPr lang="en-US" sz="1200" dirty="0"/>
        </a:p>
      </dgm:t>
    </dgm:pt>
    <dgm:pt modelId="{307EF2B6-F225-4AC0-AAC6-856BDCEF0B7C}" type="parTrans" cxnId="{19FCBD9C-E702-4160-9FDB-4DADF936172D}">
      <dgm:prSet/>
      <dgm:spPr/>
      <dgm:t>
        <a:bodyPr/>
        <a:lstStyle/>
        <a:p>
          <a:endParaRPr lang="en-US"/>
        </a:p>
      </dgm:t>
    </dgm:pt>
    <dgm:pt modelId="{1732FFBC-F6EB-4560-A082-583E74B6CE96}" type="sibTrans" cxnId="{19FCBD9C-E702-4160-9FDB-4DADF936172D}">
      <dgm:prSet/>
      <dgm:spPr>
        <a:solidFill>
          <a:schemeClr val="accent2">
            <a:lumMod val="75000"/>
            <a:lumOff val="25000"/>
          </a:schemeClr>
        </a:solidFill>
      </dgm:spPr>
      <dgm:t>
        <a:bodyPr/>
        <a:lstStyle/>
        <a:p>
          <a:endParaRPr lang="en-US"/>
        </a:p>
      </dgm:t>
    </dgm:pt>
    <dgm:pt modelId="{E89DC90C-7729-4334-A9E0-FF69A2A97F67}">
      <dgm:prSet phldrT="[Text]" phldr="1"/>
      <dgm:spPr/>
      <dgm:t>
        <a:bodyPr/>
        <a:lstStyle/>
        <a:p>
          <a:endParaRPr lang="en-US" dirty="0"/>
        </a:p>
      </dgm:t>
    </dgm:pt>
    <dgm:pt modelId="{8FD52A7B-6DC6-4741-925D-9EF1992800CC}" type="parTrans" cxnId="{FBB250B5-3079-470B-A455-064D317EADD2}">
      <dgm:prSet/>
      <dgm:spPr/>
      <dgm:t>
        <a:bodyPr/>
        <a:lstStyle/>
        <a:p>
          <a:endParaRPr lang="en-US"/>
        </a:p>
      </dgm:t>
    </dgm:pt>
    <dgm:pt modelId="{72788D37-58E4-4342-BC0A-87CF2588AEAA}" type="sibTrans" cxnId="{FBB250B5-3079-470B-A455-064D317EADD2}">
      <dgm:prSet/>
      <dgm:spPr/>
      <dgm:t>
        <a:bodyPr/>
        <a:lstStyle/>
        <a:p>
          <a:endParaRPr lang="en-US"/>
        </a:p>
      </dgm:t>
    </dgm:pt>
    <dgm:pt modelId="{EB6D1E2D-3E03-483E-BF69-E154B7A906DB}">
      <dgm:prSet custT="1"/>
      <dgm:spPr>
        <a:solidFill>
          <a:schemeClr val="tx1">
            <a:lumMod val="75000"/>
            <a:lumOff val="25000"/>
          </a:schemeClr>
        </a:solidFill>
      </dgm:spPr>
      <dgm:t>
        <a:bodyPr/>
        <a:lstStyle/>
        <a:p>
          <a:r>
            <a:rPr lang="en-US" sz="1200" dirty="0" smtClean="0"/>
            <a:t>builds models that more realistically reflect complex relationships</a:t>
          </a:r>
          <a:endParaRPr lang="en-US" sz="1200" dirty="0"/>
        </a:p>
      </dgm:t>
    </dgm:pt>
    <dgm:pt modelId="{EDC4E70B-A1DE-41B1-9313-8DDF66072910}" type="parTrans" cxnId="{727FFCBF-B946-422B-A813-3B10216B85BF}">
      <dgm:prSet/>
      <dgm:spPr/>
      <dgm:t>
        <a:bodyPr/>
        <a:lstStyle/>
        <a:p>
          <a:endParaRPr lang="en-US"/>
        </a:p>
      </dgm:t>
    </dgm:pt>
    <dgm:pt modelId="{4A78575B-8E30-408E-9821-E002F705A62D}" type="sibTrans" cxnId="{727FFCBF-B946-422B-A813-3B10216B85BF}">
      <dgm:prSet/>
      <dgm:spPr>
        <a:solidFill>
          <a:schemeClr val="accent2">
            <a:lumMod val="75000"/>
            <a:lumOff val="25000"/>
          </a:schemeClr>
        </a:solidFill>
      </dgm:spPr>
      <dgm:t>
        <a:bodyPr/>
        <a:lstStyle/>
        <a:p>
          <a:endParaRPr lang="en-US"/>
        </a:p>
      </dgm:t>
    </dgm:pt>
    <dgm:pt modelId="{2F5E050C-310D-4FB0-B44F-F1A4E1BCB51A}">
      <dgm:prSet custT="1"/>
      <dgm:spPr>
        <a:solidFill>
          <a:schemeClr val="tx1">
            <a:lumMod val="75000"/>
            <a:lumOff val="25000"/>
          </a:schemeClr>
        </a:solidFill>
      </dgm:spPr>
      <dgm:t>
        <a:bodyPr/>
        <a:lstStyle/>
        <a:p>
          <a:r>
            <a:rPr lang="en-US" sz="1200" dirty="0" smtClean="0"/>
            <a:t>Its approach to multivariate analysis encompasses and extends standard methods </a:t>
          </a:r>
          <a:endParaRPr lang="en-US" sz="1200" dirty="0"/>
        </a:p>
      </dgm:t>
    </dgm:pt>
    <dgm:pt modelId="{91A4A2FD-15BA-4664-8FD1-70FD5D46EE2F}" type="parTrans" cxnId="{544EACB1-1F06-4A00-BB4B-FB7D43CD0AC9}">
      <dgm:prSet/>
      <dgm:spPr/>
      <dgm:t>
        <a:bodyPr/>
        <a:lstStyle/>
        <a:p>
          <a:endParaRPr lang="en-US"/>
        </a:p>
      </dgm:t>
    </dgm:pt>
    <dgm:pt modelId="{BFEAC33F-7578-4266-B30E-25D70B7A3338}" type="sibTrans" cxnId="{544EACB1-1F06-4A00-BB4B-FB7D43CD0AC9}">
      <dgm:prSet/>
      <dgm:spPr>
        <a:solidFill>
          <a:schemeClr val="accent2">
            <a:lumMod val="75000"/>
            <a:lumOff val="25000"/>
          </a:schemeClr>
        </a:solidFill>
      </dgm:spPr>
      <dgm:t>
        <a:bodyPr/>
        <a:lstStyle/>
        <a:p>
          <a:endParaRPr lang="en-US"/>
        </a:p>
      </dgm:t>
    </dgm:pt>
    <dgm:pt modelId="{EBC1B99B-3790-4011-9119-FB24C044AFC6}" type="pres">
      <dgm:prSet presAssocID="{34F70B01-8D85-4386-86DC-1A8FDF8217FE}" presName="linearFlow" presStyleCnt="0">
        <dgm:presLayoutVars>
          <dgm:dir/>
          <dgm:resizeHandles val="exact"/>
        </dgm:presLayoutVars>
      </dgm:prSet>
      <dgm:spPr/>
    </dgm:pt>
    <dgm:pt modelId="{7D547821-D7C9-4D16-BFAF-AC1B0EDDD376}" type="pres">
      <dgm:prSet presAssocID="{DA467392-FB29-414C-BFFF-FC3B57BCA7AE}" presName="node" presStyleLbl="node1" presStyleIdx="0" presStyleCnt="5" custScaleX="355605" custScaleY="339573" custLinFactX="58041" custLinFactY="-89614" custLinFactNeighborX="100000" custLinFactNeighborY="-100000">
        <dgm:presLayoutVars>
          <dgm:bulletEnabled val="1"/>
        </dgm:presLayoutVars>
      </dgm:prSet>
      <dgm:spPr/>
      <dgm:t>
        <a:bodyPr/>
        <a:lstStyle/>
        <a:p>
          <a:endParaRPr lang="en-US"/>
        </a:p>
      </dgm:t>
    </dgm:pt>
    <dgm:pt modelId="{47C25AAD-5433-48A3-9D90-9A4B9D6F6F14}" type="pres">
      <dgm:prSet presAssocID="{CEBF635A-12EE-40EA-AFFA-CB2153744C65}" presName="spacerL" presStyleCnt="0"/>
      <dgm:spPr/>
    </dgm:pt>
    <dgm:pt modelId="{07FE4A9D-4605-4804-99DA-040B6D095A73}" type="pres">
      <dgm:prSet presAssocID="{CEBF635A-12EE-40EA-AFFA-CB2153744C65}" presName="sibTrans" presStyleLbl="sibTrans2D1" presStyleIdx="0" presStyleCnt="4" custLinFactX="121847" custLinFactY="-110265" custLinFactNeighborX="200000" custLinFactNeighborY="-200000"/>
      <dgm:spPr/>
      <dgm:t>
        <a:bodyPr/>
        <a:lstStyle/>
        <a:p>
          <a:endParaRPr lang="en-US"/>
        </a:p>
      </dgm:t>
    </dgm:pt>
    <dgm:pt modelId="{E00915AB-B263-4234-BE83-29007BF74CA6}" type="pres">
      <dgm:prSet presAssocID="{CEBF635A-12EE-40EA-AFFA-CB2153744C65}" presName="spacerR" presStyleCnt="0"/>
      <dgm:spPr/>
    </dgm:pt>
    <dgm:pt modelId="{768BC0BC-C0DD-48BD-A679-1CB3F3440E0F}" type="pres">
      <dgm:prSet presAssocID="{2F5E050C-310D-4FB0-B44F-F1A4E1BCB51A}" presName="node" presStyleLbl="node1" presStyleIdx="1" presStyleCnt="5" custScaleX="338999" custScaleY="310136" custLinFactX="104849" custLinFactY="-87616" custLinFactNeighborX="200000" custLinFactNeighborY="-100000">
        <dgm:presLayoutVars>
          <dgm:bulletEnabled val="1"/>
        </dgm:presLayoutVars>
      </dgm:prSet>
      <dgm:spPr/>
      <dgm:t>
        <a:bodyPr/>
        <a:lstStyle/>
        <a:p>
          <a:endParaRPr lang="en-US"/>
        </a:p>
      </dgm:t>
    </dgm:pt>
    <dgm:pt modelId="{6053E8B3-7D1F-4AA0-853A-5B83AA3AB947}" type="pres">
      <dgm:prSet presAssocID="{BFEAC33F-7578-4266-B30E-25D70B7A3338}" presName="spacerL" presStyleCnt="0"/>
      <dgm:spPr/>
    </dgm:pt>
    <dgm:pt modelId="{377956DA-EEBD-45AA-8E57-385BC1F427D9}" type="pres">
      <dgm:prSet presAssocID="{BFEAC33F-7578-4266-B30E-25D70B7A3338}" presName="sibTrans" presStyleLbl="sibTrans2D1" presStyleIdx="1" presStyleCnt="4" custLinFactX="202361" custLinFactY="-110265" custLinFactNeighborX="300000" custLinFactNeighborY="-200000"/>
      <dgm:spPr/>
      <dgm:t>
        <a:bodyPr/>
        <a:lstStyle/>
        <a:p>
          <a:endParaRPr lang="en-US"/>
        </a:p>
      </dgm:t>
    </dgm:pt>
    <dgm:pt modelId="{8556086C-FA03-4F9C-8203-A21A04C99007}" type="pres">
      <dgm:prSet presAssocID="{BFEAC33F-7578-4266-B30E-25D70B7A3338}" presName="spacerR" presStyleCnt="0"/>
      <dgm:spPr/>
    </dgm:pt>
    <dgm:pt modelId="{48BE835C-9100-4970-9098-C4C8D3B56DE3}" type="pres">
      <dgm:prSet presAssocID="{EB6D1E2D-3E03-483E-BF69-E154B7A906DB}" presName="node" presStyleLbl="node1" presStyleIdx="2" presStyleCnt="5" custScaleX="345001" custScaleY="323335" custLinFactX="142951" custLinFactY="-81017" custLinFactNeighborX="200000" custLinFactNeighborY="-100000">
        <dgm:presLayoutVars>
          <dgm:bulletEnabled val="1"/>
        </dgm:presLayoutVars>
      </dgm:prSet>
      <dgm:spPr/>
      <dgm:t>
        <a:bodyPr/>
        <a:lstStyle/>
        <a:p>
          <a:endParaRPr lang="en-US"/>
        </a:p>
      </dgm:t>
    </dgm:pt>
    <dgm:pt modelId="{B96FAF1E-970D-4CC2-871F-29A9A332D8D2}" type="pres">
      <dgm:prSet presAssocID="{4A78575B-8E30-408E-9821-E002F705A62D}" presName="spacerL" presStyleCnt="0"/>
      <dgm:spPr/>
    </dgm:pt>
    <dgm:pt modelId="{A75D27C8-E794-4E32-A18A-E7C76D7D9B03}" type="pres">
      <dgm:prSet presAssocID="{4A78575B-8E30-408E-9821-E002F705A62D}" presName="sibTrans" presStyleLbl="sibTrans2D1" presStyleIdx="2" presStyleCnt="4" custLinFactX="256941" custLinFactY="-129786" custLinFactNeighborX="300000" custLinFactNeighborY="-200000"/>
      <dgm:spPr/>
      <dgm:t>
        <a:bodyPr/>
        <a:lstStyle/>
        <a:p>
          <a:endParaRPr lang="en-US"/>
        </a:p>
      </dgm:t>
    </dgm:pt>
    <dgm:pt modelId="{B87A60C4-8141-4800-A9DF-7491394E760A}" type="pres">
      <dgm:prSet presAssocID="{4A78575B-8E30-408E-9821-E002F705A62D}" presName="spacerR" presStyleCnt="0"/>
      <dgm:spPr/>
    </dgm:pt>
    <dgm:pt modelId="{3DB7872C-BC23-48C5-8AB6-CD08033B0F61}" type="pres">
      <dgm:prSet presAssocID="{EEA963EB-626F-4178-9683-1427FB993354}" presName="node" presStyleLbl="node1" presStyleIdx="3" presStyleCnt="5" custScaleX="352065" custScaleY="318194" custLinFactX="162466" custLinFactY="-97815" custLinFactNeighborX="200000" custLinFactNeighborY="-100000">
        <dgm:presLayoutVars>
          <dgm:bulletEnabled val="1"/>
        </dgm:presLayoutVars>
      </dgm:prSet>
      <dgm:spPr/>
      <dgm:t>
        <a:bodyPr/>
        <a:lstStyle/>
        <a:p>
          <a:endParaRPr lang="en-US"/>
        </a:p>
      </dgm:t>
    </dgm:pt>
    <dgm:pt modelId="{18C7C4A5-68F8-4C12-AB6E-55BFB42EBC06}" type="pres">
      <dgm:prSet presAssocID="{1732FFBC-F6EB-4560-A082-583E74B6CE96}" presName="spacerL" presStyleCnt="0"/>
      <dgm:spPr/>
    </dgm:pt>
    <dgm:pt modelId="{A4F05B7C-2F3F-4186-BF6C-45C3E0228E68}" type="pres">
      <dgm:prSet presAssocID="{1732FFBC-F6EB-4560-A082-583E74B6CE96}" presName="sibTrans" presStyleLbl="sibTrans2D1" presStyleIdx="3" presStyleCnt="4" custLinFactX="-1059478" custLinFactNeighborX="-1100000" custLinFactNeighborY="93232"/>
      <dgm:spPr/>
      <dgm:t>
        <a:bodyPr/>
        <a:lstStyle/>
        <a:p>
          <a:endParaRPr lang="en-US"/>
        </a:p>
      </dgm:t>
    </dgm:pt>
    <dgm:pt modelId="{F5B3649E-4DC0-40F9-B4C2-6D26A175AB58}" type="pres">
      <dgm:prSet presAssocID="{1732FFBC-F6EB-4560-A082-583E74B6CE96}" presName="spacerR" presStyleCnt="0"/>
      <dgm:spPr/>
    </dgm:pt>
    <dgm:pt modelId="{F216C8D4-6A91-45C4-8F6A-9ADAD2AB86B7}" type="pres">
      <dgm:prSet presAssocID="{E89DC90C-7729-4334-A9E0-FF69A2A97F67}" presName="node" presStyleLbl="node1" presStyleIdx="4" presStyleCnt="5" custScaleX="358100" custScaleY="291122" custLinFactX="-851375" custLinFactY="127393" custLinFactNeighborX="-900000" custLinFactNeighborY="200000">
        <dgm:presLayoutVars>
          <dgm:bulletEnabled val="1"/>
        </dgm:presLayoutVars>
      </dgm:prSet>
      <dgm:spPr/>
      <dgm:t>
        <a:bodyPr/>
        <a:lstStyle/>
        <a:p>
          <a:endParaRPr lang="en-US"/>
        </a:p>
      </dgm:t>
    </dgm:pt>
  </dgm:ptLst>
  <dgm:cxnLst>
    <dgm:cxn modelId="{55E86EC3-370D-465A-AA48-5B21E8A9EAF9}" type="presOf" srcId="{CEBF635A-12EE-40EA-AFFA-CB2153744C65}" destId="{07FE4A9D-4605-4804-99DA-040B6D095A73}" srcOrd="0" destOrd="0" presId="urn:microsoft.com/office/officeart/2005/8/layout/equation1"/>
    <dgm:cxn modelId="{2534F0BD-B83E-428E-AF4A-AA37413F1726}" type="presOf" srcId="{BFEAC33F-7578-4266-B30E-25D70B7A3338}" destId="{377956DA-EEBD-45AA-8E57-385BC1F427D9}" srcOrd="0" destOrd="0" presId="urn:microsoft.com/office/officeart/2005/8/layout/equation1"/>
    <dgm:cxn modelId="{93DAC18D-90CC-4228-B66A-BE8A4E4D950C}" type="presOf" srcId="{EB6D1E2D-3E03-483E-BF69-E154B7A906DB}" destId="{48BE835C-9100-4970-9098-C4C8D3B56DE3}" srcOrd="0" destOrd="0" presId="urn:microsoft.com/office/officeart/2005/8/layout/equation1"/>
    <dgm:cxn modelId="{727FFCBF-B946-422B-A813-3B10216B85BF}" srcId="{34F70B01-8D85-4386-86DC-1A8FDF8217FE}" destId="{EB6D1E2D-3E03-483E-BF69-E154B7A906DB}" srcOrd="2" destOrd="0" parTransId="{EDC4E70B-A1DE-41B1-9313-8DDF66072910}" sibTransId="{4A78575B-8E30-408E-9821-E002F705A62D}"/>
    <dgm:cxn modelId="{FBB250B5-3079-470B-A455-064D317EADD2}" srcId="{34F70B01-8D85-4386-86DC-1A8FDF8217FE}" destId="{E89DC90C-7729-4334-A9E0-FF69A2A97F67}" srcOrd="4" destOrd="0" parTransId="{8FD52A7B-6DC6-4741-925D-9EF1992800CC}" sibTransId="{72788D37-58E4-4342-BC0A-87CF2588AEAA}"/>
    <dgm:cxn modelId="{CBA4F0D8-D236-47B9-A394-2E2ABF9D575E}" type="presOf" srcId="{DA467392-FB29-414C-BFFF-FC3B57BCA7AE}" destId="{7D547821-D7C9-4D16-BFAF-AC1B0EDDD376}" srcOrd="0" destOrd="0" presId="urn:microsoft.com/office/officeart/2005/8/layout/equation1"/>
    <dgm:cxn modelId="{B6366226-AF4C-4172-B430-09752BAD122C}" type="presOf" srcId="{2F5E050C-310D-4FB0-B44F-F1A4E1BCB51A}" destId="{768BC0BC-C0DD-48BD-A679-1CB3F3440E0F}" srcOrd="0" destOrd="0" presId="urn:microsoft.com/office/officeart/2005/8/layout/equation1"/>
    <dgm:cxn modelId="{FA6AD734-F280-48F1-B2F9-D95ACF6C003E}" type="presOf" srcId="{1732FFBC-F6EB-4560-A082-583E74B6CE96}" destId="{A4F05B7C-2F3F-4186-BF6C-45C3E0228E68}" srcOrd="0" destOrd="0" presId="urn:microsoft.com/office/officeart/2005/8/layout/equation1"/>
    <dgm:cxn modelId="{CFCDF491-8042-4080-8F9B-382114FA8FC1}" type="presOf" srcId="{E89DC90C-7729-4334-A9E0-FF69A2A97F67}" destId="{F216C8D4-6A91-45C4-8F6A-9ADAD2AB86B7}" srcOrd="0" destOrd="0" presId="urn:microsoft.com/office/officeart/2005/8/layout/equation1"/>
    <dgm:cxn modelId="{19FCBD9C-E702-4160-9FDB-4DADF936172D}" srcId="{34F70B01-8D85-4386-86DC-1A8FDF8217FE}" destId="{EEA963EB-626F-4178-9683-1427FB993354}" srcOrd="3" destOrd="0" parTransId="{307EF2B6-F225-4AC0-AAC6-856BDCEF0B7C}" sibTransId="{1732FFBC-F6EB-4560-A082-583E74B6CE96}"/>
    <dgm:cxn modelId="{AEC18E1E-E93A-455F-85A8-6EB55E1CB717}" type="presOf" srcId="{34F70B01-8D85-4386-86DC-1A8FDF8217FE}" destId="{EBC1B99B-3790-4011-9119-FB24C044AFC6}" srcOrd="0" destOrd="0" presId="urn:microsoft.com/office/officeart/2005/8/layout/equation1"/>
    <dgm:cxn modelId="{CF42E245-0375-41A7-B577-5F621E33388B}" srcId="{34F70B01-8D85-4386-86DC-1A8FDF8217FE}" destId="{DA467392-FB29-414C-BFFF-FC3B57BCA7AE}" srcOrd="0" destOrd="0" parTransId="{94F3F11B-87D3-4356-ACFC-0A997C88457A}" sibTransId="{CEBF635A-12EE-40EA-AFFA-CB2153744C65}"/>
    <dgm:cxn modelId="{544EACB1-1F06-4A00-BB4B-FB7D43CD0AC9}" srcId="{34F70B01-8D85-4386-86DC-1A8FDF8217FE}" destId="{2F5E050C-310D-4FB0-B44F-F1A4E1BCB51A}" srcOrd="1" destOrd="0" parTransId="{91A4A2FD-15BA-4664-8FD1-70FD5D46EE2F}" sibTransId="{BFEAC33F-7578-4266-B30E-25D70B7A3338}"/>
    <dgm:cxn modelId="{702AB2AB-C64C-4A7F-8D5B-7705B0BDC567}" type="presOf" srcId="{4A78575B-8E30-408E-9821-E002F705A62D}" destId="{A75D27C8-E794-4E32-A18A-E7C76D7D9B03}" srcOrd="0" destOrd="0" presId="urn:microsoft.com/office/officeart/2005/8/layout/equation1"/>
    <dgm:cxn modelId="{8993B305-42FA-4AD5-858C-C9A07B8CB90D}" type="presOf" srcId="{EEA963EB-626F-4178-9683-1427FB993354}" destId="{3DB7872C-BC23-48C5-8AB6-CD08033B0F61}" srcOrd="0" destOrd="0" presId="urn:microsoft.com/office/officeart/2005/8/layout/equation1"/>
    <dgm:cxn modelId="{BDA9C0F8-272B-49B6-B029-092FC56FE854}" type="presParOf" srcId="{EBC1B99B-3790-4011-9119-FB24C044AFC6}" destId="{7D547821-D7C9-4D16-BFAF-AC1B0EDDD376}" srcOrd="0" destOrd="0" presId="urn:microsoft.com/office/officeart/2005/8/layout/equation1"/>
    <dgm:cxn modelId="{C1FF1E92-DB63-493C-BF48-2D370FC1AE04}" type="presParOf" srcId="{EBC1B99B-3790-4011-9119-FB24C044AFC6}" destId="{47C25AAD-5433-48A3-9D90-9A4B9D6F6F14}" srcOrd="1" destOrd="0" presId="urn:microsoft.com/office/officeart/2005/8/layout/equation1"/>
    <dgm:cxn modelId="{5DF279AD-932A-472B-8BF9-CDA993A49F96}" type="presParOf" srcId="{EBC1B99B-3790-4011-9119-FB24C044AFC6}" destId="{07FE4A9D-4605-4804-99DA-040B6D095A73}" srcOrd="2" destOrd="0" presId="urn:microsoft.com/office/officeart/2005/8/layout/equation1"/>
    <dgm:cxn modelId="{998DF821-E56C-4043-B5F6-1F0E4B6A8066}" type="presParOf" srcId="{EBC1B99B-3790-4011-9119-FB24C044AFC6}" destId="{E00915AB-B263-4234-BE83-29007BF74CA6}" srcOrd="3" destOrd="0" presId="urn:microsoft.com/office/officeart/2005/8/layout/equation1"/>
    <dgm:cxn modelId="{FC7AB6DE-4901-469F-AA48-207ADB2F97D2}" type="presParOf" srcId="{EBC1B99B-3790-4011-9119-FB24C044AFC6}" destId="{768BC0BC-C0DD-48BD-A679-1CB3F3440E0F}" srcOrd="4" destOrd="0" presId="urn:microsoft.com/office/officeart/2005/8/layout/equation1"/>
    <dgm:cxn modelId="{E2F9C796-08DB-4B19-B45D-135868D7324C}" type="presParOf" srcId="{EBC1B99B-3790-4011-9119-FB24C044AFC6}" destId="{6053E8B3-7D1F-4AA0-853A-5B83AA3AB947}" srcOrd="5" destOrd="0" presId="urn:microsoft.com/office/officeart/2005/8/layout/equation1"/>
    <dgm:cxn modelId="{96613A6B-2DE7-4914-8340-1567480B2FE0}" type="presParOf" srcId="{EBC1B99B-3790-4011-9119-FB24C044AFC6}" destId="{377956DA-EEBD-45AA-8E57-385BC1F427D9}" srcOrd="6" destOrd="0" presId="urn:microsoft.com/office/officeart/2005/8/layout/equation1"/>
    <dgm:cxn modelId="{E704F971-4FE8-4896-958F-4AA1F37386FF}" type="presParOf" srcId="{EBC1B99B-3790-4011-9119-FB24C044AFC6}" destId="{8556086C-FA03-4F9C-8203-A21A04C99007}" srcOrd="7" destOrd="0" presId="urn:microsoft.com/office/officeart/2005/8/layout/equation1"/>
    <dgm:cxn modelId="{0594C9AA-6AEE-41D1-9DD0-3B2033284BB4}" type="presParOf" srcId="{EBC1B99B-3790-4011-9119-FB24C044AFC6}" destId="{48BE835C-9100-4970-9098-C4C8D3B56DE3}" srcOrd="8" destOrd="0" presId="urn:microsoft.com/office/officeart/2005/8/layout/equation1"/>
    <dgm:cxn modelId="{70F7DBE1-0FF2-4B2E-95CF-78D0CEB080B7}" type="presParOf" srcId="{EBC1B99B-3790-4011-9119-FB24C044AFC6}" destId="{B96FAF1E-970D-4CC2-871F-29A9A332D8D2}" srcOrd="9" destOrd="0" presId="urn:microsoft.com/office/officeart/2005/8/layout/equation1"/>
    <dgm:cxn modelId="{254BBD4C-FAF2-4C1C-8674-23CE96F2382E}" type="presParOf" srcId="{EBC1B99B-3790-4011-9119-FB24C044AFC6}" destId="{A75D27C8-E794-4E32-A18A-E7C76D7D9B03}" srcOrd="10" destOrd="0" presId="urn:microsoft.com/office/officeart/2005/8/layout/equation1"/>
    <dgm:cxn modelId="{8BD33530-55F2-451C-A54D-B4875BBE3806}" type="presParOf" srcId="{EBC1B99B-3790-4011-9119-FB24C044AFC6}" destId="{B87A60C4-8141-4800-A9DF-7491394E760A}" srcOrd="11" destOrd="0" presId="urn:microsoft.com/office/officeart/2005/8/layout/equation1"/>
    <dgm:cxn modelId="{0808992C-E8D4-4DD6-96E5-A69934F3EBB5}" type="presParOf" srcId="{EBC1B99B-3790-4011-9119-FB24C044AFC6}" destId="{3DB7872C-BC23-48C5-8AB6-CD08033B0F61}" srcOrd="12" destOrd="0" presId="urn:microsoft.com/office/officeart/2005/8/layout/equation1"/>
    <dgm:cxn modelId="{E51E360C-803A-47B2-B150-A9EC8689E839}" type="presParOf" srcId="{EBC1B99B-3790-4011-9119-FB24C044AFC6}" destId="{18C7C4A5-68F8-4C12-AB6E-55BFB42EBC06}" srcOrd="13" destOrd="0" presId="urn:microsoft.com/office/officeart/2005/8/layout/equation1"/>
    <dgm:cxn modelId="{228CA1F6-CD3D-4D59-9A5D-2EFB7BB4D531}" type="presParOf" srcId="{EBC1B99B-3790-4011-9119-FB24C044AFC6}" destId="{A4F05B7C-2F3F-4186-BF6C-45C3E0228E68}" srcOrd="14" destOrd="0" presId="urn:microsoft.com/office/officeart/2005/8/layout/equation1"/>
    <dgm:cxn modelId="{4D92A953-2AC9-4DEF-A0CC-B03E253958E8}" type="presParOf" srcId="{EBC1B99B-3790-4011-9119-FB24C044AFC6}" destId="{F5B3649E-4DC0-40F9-B4C2-6D26A175AB58}" srcOrd="15" destOrd="0" presId="urn:microsoft.com/office/officeart/2005/8/layout/equation1"/>
    <dgm:cxn modelId="{71C8C1EC-6851-4CDF-84B1-3D45AED581E3}" type="presParOf" srcId="{EBC1B99B-3790-4011-9119-FB24C044AFC6}" destId="{F216C8D4-6A91-45C4-8F6A-9ADAD2AB86B7}" srcOrd="16"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547821-D7C9-4D16-BFAF-AC1B0EDDD376}">
      <dsp:nvSpPr>
        <dsp:cNvPr id="0" name=""/>
        <dsp:cNvSpPr/>
      </dsp:nvSpPr>
      <dsp:spPr>
        <a:xfrm>
          <a:off x="265925" y="817071"/>
          <a:ext cx="1415717" cy="1351891"/>
        </a:xfrm>
        <a:prstGeom prst="ellipse">
          <a:avLst/>
        </a:prstGeom>
        <a:solidFill>
          <a:schemeClr val="tx1">
            <a:lumMod val="75000"/>
            <a:lumOff val="25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Quickly build graphical models using IBM SPSS Amos’ simple drag-and-drop drawing tools</a:t>
          </a:r>
          <a:endParaRPr lang="en-US" sz="1200" kern="1200" dirty="0"/>
        </a:p>
      </dsp:txBody>
      <dsp:txXfrm>
        <a:off x="473252" y="1015051"/>
        <a:ext cx="1001063" cy="955931"/>
      </dsp:txXfrm>
    </dsp:sp>
    <dsp:sp modelId="{07FE4A9D-4605-4804-99DA-040B6D095A73}">
      <dsp:nvSpPr>
        <dsp:cNvPr id="0" name=""/>
        <dsp:cNvSpPr/>
      </dsp:nvSpPr>
      <dsp:spPr>
        <a:xfrm>
          <a:off x="1796579" y="1416023"/>
          <a:ext cx="230906" cy="230906"/>
        </a:xfrm>
        <a:prstGeom prst="mathPlus">
          <a:avLst/>
        </a:prstGeom>
        <a:solidFill>
          <a:schemeClr val="accent2">
            <a:lumMod val="75000"/>
            <a:lumOff val="2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22250">
            <a:lnSpc>
              <a:spcPct val="90000"/>
            </a:lnSpc>
            <a:spcBef>
              <a:spcPct val="0"/>
            </a:spcBef>
            <a:spcAft>
              <a:spcPct val="35000"/>
            </a:spcAft>
          </a:pPr>
          <a:endParaRPr lang="en-US" sz="500" kern="1200"/>
        </a:p>
      </dsp:txBody>
      <dsp:txXfrm>
        <a:off x="1827186" y="1504321"/>
        <a:ext cx="169692" cy="54310"/>
      </dsp:txXfrm>
    </dsp:sp>
    <dsp:sp modelId="{768BC0BC-C0DD-48BD-A679-1CB3F3440E0F}">
      <dsp:nvSpPr>
        <dsp:cNvPr id="0" name=""/>
        <dsp:cNvSpPr/>
      </dsp:nvSpPr>
      <dsp:spPr>
        <a:xfrm>
          <a:off x="2195880" y="883622"/>
          <a:ext cx="1349606" cy="1234698"/>
        </a:xfrm>
        <a:prstGeom prst="ellipse">
          <a:avLst/>
        </a:prstGeom>
        <a:solidFill>
          <a:schemeClr val="tx1">
            <a:lumMod val="75000"/>
            <a:lumOff val="25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Its approach to multivariate analysis encompasses and extends standard methods </a:t>
          </a:r>
          <a:endParaRPr lang="en-US" sz="1200" kern="1200" dirty="0"/>
        </a:p>
      </dsp:txBody>
      <dsp:txXfrm>
        <a:off x="2393525" y="1064439"/>
        <a:ext cx="954316" cy="873064"/>
      </dsp:txXfrm>
    </dsp:sp>
    <dsp:sp modelId="{377956DA-EEBD-45AA-8E57-385BC1F427D9}">
      <dsp:nvSpPr>
        <dsp:cNvPr id="0" name=""/>
        <dsp:cNvSpPr/>
      </dsp:nvSpPr>
      <dsp:spPr>
        <a:xfrm>
          <a:off x="3659986" y="1416023"/>
          <a:ext cx="230906" cy="230906"/>
        </a:xfrm>
        <a:prstGeom prst="mathPlus">
          <a:avLst/>
        </a:prstGeom>
        <a:solidFill>
          <a:schemeClr val="accent2">
            <a:lumMod val="75000"/>
            <a:lumOff val="2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22250">
            <a:lnSpc>
              <a:spcPct val="90000"/>
            </a:lnSpc>
            <a:spcBef>
              <a:spcPct val="0"/>
            </a:spcBef>
            <a:spcAft>
              <a:spcPct val="35000"/>
            </a:spcAft>
          </a:pPr>
          <a:endParaRPr lang="en-US" sz="500" kern="1200"/>
        </a:p>
      </dsp:txBody>
      <dsp:txXfrm>
        <a:off x="3690593" y="1504321"/>
        <a:ext cx="169692" cy="54310"/>
      </dsp:txXfrm>
    </dsp:sp>
    <dsp:sp modelId="{48BE835C-9100-4970-9098-C4C8D3B56DE3}">
      <dsp:nvSpPr>
        <dsp:cNvPr id="0" name=""/>
        <dsp:cNvSpPr/>
      </dsp:nvSpPr>
      <dsp:spPr>
        <a:xfrm>
          <a:off x="3992737" y="883620"/>
          <a:ext cx="1373501" cy="1287245"/>
        </a:xfrm>
        <a:prstGeom prst="ellipse">
          <a:avLst/>
        </a:prstGeom>
        <a:solidFill>
          <a:schemeClr val="tx1">
            <a:lumMod val="75000"/>
            <a:lumOff val="25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builds models that more realistically reflect complex relationships</a:t>
          </a:r>
          <a:endParaRPr lang="en-US" sz="1200" kern="1200" dirty="0"/>
        </a:p>
      </dsp:txBody>
      <dsp:txXfrm>
        <a:off x="4193882" y="1072133"/>
        <a:ext cx="971211" cy="910219"/>
      </dsp:txXfrm>
    </dsp:sp>
    <dsp:sp modelId="{A75D27C8-E794-4E32-A18A-E7C76D7D9B03}">
      <dsp:nvSpPr>
        <dsp:cNvPr id="0" name=""/>
        <dsp:cNvSpPr/>
      </dsp:nvSpPr>
      <dsp:spPr>
        <a:xfrm>
          <a:off x="5455077" y="1370948"/>
          <a:ext cx="230906" cy="230906"/>
        </a:xfrm>
        <a:prstGeom prst="mathPlus">
          <a:avLst/>
        </a:prstGeom>
        <a:solidFill>
          <a:schemeClr val="accent2">
            <a:lumMod val="75000"/>
            <a:lumOff val="2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22250">
            <a:lnSpc>
              <a:spcPct val="90000"/>
            </a:lnSpc>
            <a:spcBef>
              <a:spcPct val="0"/>
            </a:spcBef>
            <a:spcAft>
              <a:spcPct val="35000"/>
            </a:spcAft>
          </a:pPr>
          <a:endParaRPr lang="en-US" sz="500" kern="1200"/>
        </a:p>
      </dsp:txBody>
      <dsp:txXfrm>
        <a:off x="5485684" y="1459246"/>
        <a:ext cx="169692" cy="54310"/>
      </dsp:txXfrm>
    </dsp:sp>
    <dsp:sp modelId="{3DB7872C-BC23-48C5-8AB6-CD08033B0F61}">
      <dsp:nvSpPr>
        <dsp:cNvPr id="0" name=""/>
        <dsp:cNvSpPr/>
      </dsp:nvSpPr>
      <dsp:spPr>
        <a:xfrm>
          <a:off x="5739491" y="826978"/>
          <a:ext cx="1401624" cy="1266778"/>
        </a:xfrm>
        <a:prstGeom prst="ellipse">
          <a:avLst/>
        </a:prstGeom>
        <a:solidFill>
          <a:schemeClr val="tx1">
            <a:lumMod val="75000"/>
            <a:lumOff val="25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Its rich, visual framework lets you to easily compare, confirm and refine models</a:t>
          </a:r>
          <a:endParaRPr lang="en-US" sz="1200" kern="1200" dirty="0"/>
        </a:p>
      </dsp:txBody>
      <dsp:txXfrm>
        <a:off x="5944754" y="1012493"/>
        <a:ext cx="991098" cy="895748"/>
      </dsp:txXfrm>
    </dsp:sp>
    <dsp:sp modelId="{A4F05B7C-2F3F-4186-BF6C-45C3E0228E68}">
      <dsp:nvSpPr>
        <dsp:cNvPr id="0" name=""/>
        <dsp:cNvSpPr/>
      </dsp:nvSpPr>
      <dsp:spPr>
        <a:xfrm>
          <a:off x="3659983" y="2347725"/>
          <a:ext cx="230906" cy="230906"/>
        </a:xfrm>
        <a:prstGeom prst="mathEqual">
          <a:avLst/>
        </a:prstGeom>
        <a:solidFill>
          <a:schemeClr val="accent2">
            <a:lumMod val="75000"/>
            <a:lumOff val="2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a:off x="3690590" y="2395292"/>
        <a:ext cx="169692" cy="135772"/>
      </dsp:txXfrm>
    </dsp:sp>
    <dsp:sp modelId="{F216C8D4-6A91-45C4-8F6A-9ADAD2AB86B7}">
      <dsp:nvSpPr>
        <dsp:cNvPr id="0" name=""/>
        <dsp:cNvSpPr/>
      </dsp:nvSpPr>
      <dsp:spPr>
        <a:xfrm>
          <a:off x="3044825" y="2971800"/>
          <a:ext cx="1425650" cy="1159001"/>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1466850">
            <a:lnSpc>
              <a:spcPct val="90000"/>
            </a:lnSpc>
            <a:spcBef>
              <a:spcPct val="0"/>
            </a:spcBef>
            <a:spcAft>
              <a:spcPct val="35000"/>
            </a:spcAft>
          </a:pPr>
          <a:endParaRPr lang="en-US" sz="3300" kern="1200" dirty="0"/>
        </a:p>
      </dsp:txBody>
      <dsp:txXfrm>
        <a:off x="3253607" y="3141532"/>
        <a:ext cx="1008086" cy="819537"/>
      </dsp:txXfrm>
    </dsp:sp>
  </dsp:spTree>
</dsp:drawing>
</file>

<file path=ppt/diagrams/layout1.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D8BD707-D9CF-40AE-B4C6-C98DA3205C09}" type="datetimeFigureOut">
              <a:rPr lang="en-US" smtClean="0"/>
              <a:pPr/>
              <a:t>6/29/2011</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D8BD707-D9CF-40AE-B4C6-C98DA3205C09}" type="datetimeFigureOut">
              <a:rPr lang="en-US" smtClean="0"/>
              <a:pPr/>
              <a:t>6/29/2011</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6/29/2011</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D8BD707-D9CF-40AE-B4C6-C98DA3205C09}" type="datetimeFigureOut">
              <a:rPr lang="en-US" smtClean="0"/>
              <a:pPr/>
              <a:t>6/29/2011</a:t>
            </a:fld>
            <a:endParaRPr lang="en-US"/>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D8BD707-D9CF-40AE-B4C6-C98DA3205C09}" type="datetimeFigureOut">
              <a:rPr lang="en-US" smtClean="0"/>
              <a:pPr/>
              <a:t>6/29/2011</a:t>
            </a:fld>
            <a:endParaRPr lang="en-US"/>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6/29/2011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D8BD707-D9CF-40AE-B4C6-C98DA3205C09}" type="datetimeFigureOut">
              <a:rPr lang="en-US" smtClean="0"/>
              <a:pPr/>
              <a:t>6/29/2011</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D8BD707-D9CF-40AE-B4C6-C98DA3205C09}" type="datetimeFigureOut">
              <a:rPr lang="en-US" smtClean="0"/>
              <a:pPr/>
              <a:t>6/29/2011</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en.wikipedia.org/wiki/Statistica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4.gif"/><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438400"/>
            <a:ext cx="8610600" cy="2286000"/>
          </a:xfrm>
        </p:spPr>
        <p:txBody>
          <a:bodyPr>
            <a:normAutofit/>
          </a:bodyPr>
          <a:lstStyle/>
          <a:p>
            <a:pPr algn="ctr"/>
            <a:r>
              <a:rPr lang="en-US" sz="10700" b="1" dirty="0" smtClean="0"/>
              <a:t>AMOS</a:t>
            </a:r>
            <a:r>
              <a:rPr lang="en-US" dirty="0" smtClean="0"/>
              <a:t/>
            </a:r>
            <a:br>
              <a:rPr lang="en-US" dirty="0" smtClean="0"/>
            </a:br>
            <a:r>
              <a:rPr lang="en-US" sz="2700" dirty="0" smtClean="0"/>
              <a:t>taking your research to the next level</a:t>
            </a:r>
            <a:endParaRPr lang="en-US" sz="2700" dirty="0"/>
          </a:p>
        </p:txBody>
      </p:sp>
      <p:sp>
        <p:nvSpPr>
          <p:cNvPr id="3" name="Subtitle 2"/>
          <p:cNvSpPr>
            <a:spLocks noGrp="1"/>
          </p:cNvSpPr>
          <p:nvPr>
            <p:ph type="subTitle" idx="1"/>
          </p:nvPr>
        </p:nvSpPr>
        <p:spPr>
          <a:xfrm>
            <a:off x="2362200" y="5943600"/>
            <a:ext cx="6705600" cy="792237"/>
          </a:xfrm>
        </p:spPr>
        <p:txBody>
          <a:bodyPr>
            <a:normAutofit fontScale="32500" lnSpcReduction="20000"/>
          </a:bodyPr>
          <a:lstStyle/>
          <a:p>
            <a:pPr algn="r"/>
            <a:r>
              <a:rPr lang="en-US" sz="9000" dirty="0" smtClean="0"/>
              <a:t>Mara </a:t>
            </a:r>
            <a:r>
              <a:rPr lang="en-US" sz="9000" dirty="0" err="1" smtClean="0"/>
              <a:t>Timofe</a:t>
            </a:r>
            <a:endParaRPr lang="en-US" sz="9000" dirty="0" smtClean="0"/>
          </a:p>
          <a:p>
            <a:pPr algn="r"/>
            <a:r>
              <a:rPr lang="en-US" sz="4000" dirty="0" smtClean="0"/>
              <a:t>Research Intern</a:t>
            </a:r>
            <a:endParaRPr lang="en-US" sz="40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32656"/>
            <a:ext cx="4571998" cy="1122978"/>
          </a:xfrm>
          <a:prstGeom prst="rect">
            <a:avLst/>
          </a:prstGeom>
        </p:spPr>
      </p:pic>
    </p:spTree>
    <p:extLst>
      <p:ext uri="{BB962C8B-B14F-4D97-AF65-F5344CB8AC3E}">
        <p14:creationId xmlns:p14="http://schemas.microsoft.com/office/powerpoint/2010/main" val="33269348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dirty="0" smtClean="0"/>
          </a:p>
          <a:p>
            <a:r>
              <a:rPr lang="en-US" dirty="0" smtClean="0"/>
              <a:t>Institutional </a:t>
            </a:r>
            <a:r>
              <a:rPr lang="en-US" dirty="0"/>
              <a:t>research</a:t>
            </a:r>
          </a:p>
          <a:p>
            <a:pPr lvl="1"/>
            <a:r>
              <a:rPr lang="en-US" dirty="0"/>
              <a:t>Study how work-related issues affect job satisfaction</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72200" y="3810000"/>
            <a:ext cx="2657475" cy="2657475"/>
          </a:xfrm>
          <a:prstGeom prst="rect">
            <a:avLst/>
          </a:prstGeom>
        </p:spPr>
      </p:pic>
    </p:spTree>
    <p:extLst>
      <p:ext uri="{BB962C8B-B14F-4D97-AF65-F5344CB8AC3E}">
        <p14:creationId xmlns:p14="http://schemas.microsoft.com/office/powerpoint/2010/main" val="17044401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dirty="0" smtClean="0"/>
          </a:p>
          <a:p>
            <a:r>
              <a:rPr lang="en-US" dirty="0" smtClean="0"/>
              <a:t>Business </a:t>
            </a:r>
            <a:r>
              <a:rPr lang="en-US" dirty="0"/>
              <a:t>planning</a:t>
            </a:r>
          </a:p>
          <a:p>
            <a:pPr lvl="1"/>
            <a:r>
              <a:rPr lang="en-US" dirty="0"/>
              <a:t>Create econometric and financial models and analyze factors affecting workplace job </a:t>
            </a:r>
            <a:r>
              <a:rPr lang="en-US" dirty="0" smtClean="0"/>
              <a:t>attainment</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52999" y="3742337"/>
            <a:ext cx="4036391" cy="3133248"/>
          </a:xfrm>
          <a:prstGeom prst="rect">
            <a:avLst/>
          </a:prstGeom>
        </p:spPr>
      </p:pic>
    </p:spTree>
    <p:extLst>
      <p:ext uri="{BB962C8B-B14F-4D97-AF65-F5344CB8AC3E}">
        <p14:creationId xmlns:p14="http://schemas.microsoft.com/office/powerpoint/2010/main" val="1184528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dirty="0" smtClean="0"/>
          </a:p>
          <a:p>
            <a:r>
              <a:rPr lang="en-US" dirty="0" smtClean="0"/>
              <a:t>Program </a:t>
            </a:r>
            <a:r>
              <a:rPr lang="en-US" dirty="0"/>
              <a:t>evaluation</a:t>
            </a:r>
          </a:p>
          <a:p>
            <a:pPr lvl="1"/>
            <a:r>
              <a:rPr lang="en-US" dirty="0"/>
              <a:t> Evaluate program outcomes or behavioral models using SEM to replace traditional stepwise regression</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53200" y="3810000"/>
            <a:ext cx="2143125" cy="2600325"/>
          </a:xfrm>
          <a:prstGeom prst="rect">
            <a:avLst/>
          </a:prstGeom>
        </p:spPr>
      </p:pic>
    </p:spTree>
    <p:extLst>
      <p:ext uri="{BB962C8B-B14F-4D97-AF65-F5344CB8AC3E}">
        <p14:creationId xmlns:p14="http://schemas.microsoft.com/office/powerpoint/2010/main" val="23735221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How it looks like</a:t>
            </a:r>
            <a:endParaRPr lang="en-US" b="1" dirty="0"/>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337486" y="1600200"/>
            <a:ext cx="6358714" cy="5105400"/>
          </a:xfrm>
        </p:spPr>
      </p:pic>
    </p:spTree>
    <p:extLst>
      <p:ext uri="{BB962C8B-B14F-4D97-AF65-F5344CB8AC3E}">
        <p14:creationId xmlns:p14="http://schemas.microsoft.com/office/powerpoint/2010/main" val="9618875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How does it work?</a:t>
            </a:r>
            <a:endParaRPr lang="en-US" b="1" dirty="0"/>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2209800" y="3458528"/>
            <a:ext cx="4953000" cy="3352800"/>
          </a:xfrm>
        </p:spPr>
      </p:pic>
      <p:sp>
        <p:nvSpPr>
          <p:cNvPr id="5" name="TextBox 4"/>
          <p:cNvSpPr txBox="1"/>
          <p:nvPr/>
        </p:nvSpPr>
        <p:spPr>
          <a:xfrm>
            <a:off x="762000" y="1981200"/>
            <a:ext cx="8153400" cy="1477328"/>
          </a:xfrm>
          <a:prstGeom prst="rect">
            <a:avLst/>
          </a:prstGeom>
          <a:noFill/>
        </p:spPr>
        <p:txBody>
          <a:bodyPr wrap="square" rtlCol="0">
            <a:spAutoFit/>
          </a:bodyPr>
          <a:lstStyle/>
          <a:p>
            <a:pPr marL="342900" indent="-342900">
              <a:buAutoNum type="arabicPeriod"/>
            </a:pPr>
            <a:r>
              <a:rPr lang="en-US" b="1" dirty="0" smtClean="0"/>
              <a:t>Select a data file</a:t>
            </a:r>
          </a:p>
          <a:p>
            <a:pPr lvl="1"/>
            <a:r>
              <a:rPr lang="en-US" dirty="0"/>
              <a:t>Input data from a variety of file formats (IBM® SPSS® Statistics, </a:t>
            </a:r>
            <a:r>
              <a:rPr lang="en-US" dirty="0" err="1"/>
              <a:t>Micosoft</a:t>
            </a:r>
            <a:r>
              <a:rPr lang="en-US" dirty="0"/>
              <a:t>® Excel, text files, or many others). Select grouping variables and group values. IBM SPSS Amos also accepts data in a matrix format if you’ve computed a correlation or covariance matrix</a:t>
            </a:r>
          </a:p>
        </p:txBody>
      </p:sp>
    </p:spTree>
    <p:extLst>
      <p:ext uri="{BB962C8B-B14F-4D97-AF65-F5344CB8AC3E}">
        <p14:creationId xmlns:p14="http://schemas.microsoft.com/office/powerpoint/2010/main" val="2222903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2286000" y="3513364"/>
            <a:ext cx="4953000" cy="3333750"/>
          </a:xfrm>
        </p:spPr>
      </p:pic>
      <p:sp>
        <p:nvSpPr>
          <p:cNvPr id="5" name="TextBox 4"/>
          <p:cNvSpPr txBox="1"/>
          <p:nvPr/>
        </p:nvSpPr>
        <p:spPr>
          <a:xfrm>
            <a:off x="762001" y="1905000"/>
            <a:ext cx="8229599" cy="1477328"/>
          </a:xfrm>
          <a:prstGeom prst="rect">
            <a:avLst/>
          </a:prstGeom>
          <a:noFill/>
        </p:spPr>
        <p:txBody>
          <a:bodyPr wrap="square" rtlCol="0">
            <a:spAutoFit/>
          </a:bodyPr>
          <a:lstStyle/>
          <a:p>
            <a:r>
              <a:rPr lang="en-US" dirty="0" smtClean="0"/>
              <a:t>2. </a:t>
            </a:r>
            <a:r>
              <a:rPr lang="en-US" b="1" dirty="0" smtClean="0"/>
              <a:t>Specify your model</a:t>
            </a:r>
          </a:p>
          <a:p>
            <a:r>
              <a:rPr lang="en-US" dirty="0"/>
              <a:t>	Use drag-and-drop drawing tools to quickly specify your path diagram model. Click on objects in the path diagram to edit values, such as variable names and parameter values. Or simply drag variable names from the variable list to the object in the path diagram to specify variables in your model.</a:t>
            </a:r>
          </a:p>
        </p:txBody>
      </p:sp>
    </p:spTree>
    <p:extLst>
      <p:ext uri="{BB962C8B-B14F-4D97-AF65-F5344CB8AC3E}">
        <p14:creationId xmlns:p14="http://schemas.microsoft.com/office/powerpoint/2010/main" val="28539635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5105400" y="1981200"/>
            <a:ext cx="3790950" cy="4457700"/>
          </a:xfrm>
        </p:spPr>
      </p:pic>
      <p:sp>
        <p:nvSpPr>
          <p:cNvPr id="6" name="TextBox 5"/>
          <p:cNvSpPr txBox="1"/>
          <p:nvPr/>
        </p:nvSpPr>
        <p:spPr>
          <a:xfrm>
            <a:off x="685800" y="1981200"/>
            <a:ext cx="4343400" cy="2031325"/>
          </a:xfrm>
          <a:prstGeom prst="rect">
            <a:avLst/>
          </a:prstGeom>
          <a:noFill/>
        </p:spPr>
        <p:txBody>
          <a:bodyPr wrap="square" rtlCol="0">
            <a:spAutoFit/>
          </a:bodyPr>
          <a:lstStyle/>
          <a:p>
            <a:r>
              <a:rPr lang="en-US" dirty="0" smtClean="0"/>
              <a:t>3. </a:t>
            </a:r>
            <a:r>
              <a:rPr lang="en-US" b="1" dirty="0" smtClean="0"/>
              <a:t>Select analysis properties</a:t>
            </a:r>
          </a:p>
          <a:p>
            <a:r>
              <a:rPr lang="en-US" dirty="0" smtClean="0"/>
              <a:t>	Select </a:t>
            </a:r>
            <a:r>
              <a:rPr lang="en-US" dirty="0"/>
              <a:t>the analysis properties you wish to examine, such as standardized estimates of parameters or squared multiple correlations. Constrain parameters for more precise models by directly specifying path coefficients.</a:t>
            </a:r>
          </a:p>
        </p:txBody>
      </p:sp>
    </p:spTree>
    <p:extLst>
      <p:ext uri="{BB962C8B-B14F-4D97-AF65-F5344CB8AC3E}">
        <p14:creationId xmlns:p14="http://schemas.microsoft.com/office/powerpoint/2010/main" val="3659266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4038600" y="1981200"/>
            <a:ext cx="4953000" cy="3981450"/>
          </a:xfrm>
        </p:spPr>
      </p:pic>
      <p:sp>
        <p:nvSpPr>
          <p:cNvPr id="5" name="TextBox 4"/>
          <p:cNvSpPr txBox="1"/>
          <p:nvPr/>
        </p:nvSpPr>
        <p:spPr>
          <a:xfrm>
            <a:off x="685800" y="1905000"/>
            <a:ext cx="3276600" cy="2585323"/>
          </a:xfrm>
          <a:prstGeom prst="rect">
            <a:avLst/>
          </a:prstGeom>
          <a:noFill/>
        </p:spPr>
        <p:txBody>
          <a:bodyPr wrap="square" rtlCol="0">
            <a:spAutoFit/>
          </a:bodyPr>
          <a:lstStyle/>
          <a:p>
            <a:r>
              <a:rPr lang="en-US" dirty="0" smtClean="0"/>
              <a:t>4. </a:t>
            </a:r>
            <a:r>
              <a:rPr lang="en-US" b="1" dirty="0" smtClean="0"/>
              <a:t>View output</a:t>
            </a:r>
          </a:p>
          <a:p>
            <a:r>
              <a:rPr lang="en-US" dirty="0"/>
              <a:t>	BM SPSS Amos output provides standardized or un-standardized estimates of </a:t>
            </a:r>
            <a:r>
              <a:rPr lang="en-US" dirty="0" err="1"/>
              <a:t>covariances</a:t>
            </a:r>
            <a:r>
              <a:rPr lang="en-US" dirty="0"/>
              <a:t> and regression weights as well as a variety of model fit measures. Hotlinks in the help system link to explanations of the analysis in plain English.</a:t>
            </a:r>
          </a:p>
        </p:txBody>
      </p:sp>
    </p:spTree>
    <p:extLst>
      <p:ext uri="{BB962C8B-B14F-4D97-AF65-F5344CB8AC3E}">
        <p14:creationId xmlns:p14="http://schemas.microsoft.com/office/powerpoint/2010/main" val="12482088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pPr marL="0" indent="0" algn="ctr">
              <a:buNone/>
            </a:pPr>
            <a:endParaRPr lang="en-US" b="1" dirty="0" smtClean="0"/>
          </a:p>
          <a:p>
            <a:pPr marL="0" indent="0" algn="ctr">
              <a:buNone/>
            </a:pPr>
            <a:r>
              <a:rPr lang="en-US" sz="7200" b="1" dirty="0" smtClean="0"/>
              <a:t>THANK YOU!</a:t>
            </a:r>
          </a:p>
          <a:p>
            <a:pPr marL="0" indent="0" algn="ctr">
              <a:buNone/>
            </a:pPr>
            <a:r>
              <a:rPr lang="en-US" sz="9600" dirty="0" smtClean="0">
                <a:sym typeface="Wingdings" pitchFamily="2" charset="2"/>
              </a:rPr>
              <a:t></a:t>
            </a:r>
            <a:endParaRPr lang="en-US" sz="9600" dirty="0" smtClean="0"/>
          </a:p>
        </p:txBody>
      </p:sp>
    </p:spTree>
    <p:extLst>
      <p:ext uri="{BB962C8B-B14F-4D97-AF65-F5344CB8AC3E}">
        <p14:creationId xmlns:p14="http://schemas.microsoft.com/office/powerpoint/2010/main" val="40415342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SEM – what &amp; why?</a:t>
            </a:r>
            <a:endParaRPr lang="en-US" b="1" dirty="0"/>
          </a:p>
        </p:txBody>
      </p:sp>
      <p:sp>
        <p:nvSpPr>
          <p:cNvPr id="3" name="Content Placeholder 2"/>
          <p:cNvSpPr>
            <a:spLocks noGrp="1"/>
          </p:cNvSpPr>
          <p:nvPr>
            <p:ph sz="quarter" idx="1"/>
          </p:nvPr>
        </p:nvSpPr>
        <p:spPr>
          <a:xfrm>
            <a:off x="612648" y="1600200"/>
            <a:ext cx="8153400" cy="4876800"/>
          </a:xfrm>
        </p:spPr>
        <p:txBody>
          <a:bodyPr>
            <a:normAutofit fontScale="92500" lnSpcReduction="20000"/>
          </a:bodyPr>
          <a:lstStyle/>
          <a:p>
            <a:endParaRPr lang="en-US" b="1" dirty="0" smtClean="0">
              <a:solidFill>
                <a:schemeClr val="accent3">
                  <a:lumMod val="90000"/>
                  <a:lumOff val="10000"/>
                </a:schemeClr>
              </a:solidFill>
            </a:endParaRPr>
          </a:p>
          <a:p>
            <a:r>
              <a:rPr lang="en-US" sz="3100" b="1" dirty="0" smtClean="0">
                <a:solidFill>
                  <a:schemeClr val="accent3">
                    <a:lumMod val="90000"/>
                    <a:lumOff val="10000"/>
                  </a:schemeClr>
                </a:solidFill>
              </a:rPr>
              <a:t>SEM</a:t>
            </a:r>
            <a:r>
              <a:rPr lang="en-US" sz="3100" dirty="0" smtClean="0"/>
              <a:t> = </a:t>
            </a:r>
            <a:r>
              <a:rPr lang="en-US" sz="3100" b="1" dirty="0" smtClean="0">
                <a:solidFill>
                  <a:schemeClr val="accent3">
                    <a:lumMod val="90000"/>
                    <a:lumOff val="10000"/>
                  </a:schemeClr>
                </a:solidFill>
              </a:rPr>
              <a:t>S</a:t>
            </a:r>
            <a:r>
              <a:rPr lang="en-US" sz="3100" dirty="0" smtClean="0"/>
              <a:t>tructural </a:t>
            </a:r>
            <a:r>
              <a:rPr lang="en-US" sz="3100" b="1" dirty="0">
                <a:solidFill>
                  <a:schemeClr val="accent3">
                    <a:lumMod val="90000"/>
                    <a:lumOff val="10000"/>
                  </a:schemeClr>
                </a:solidFill>
              </a:rPr>
              <a:t>E</a:t>
            </a:r>
            <a:r>
              <a:rPr lang="en-US" sz="3100" dirty="0" smtClean="0"/>
              <a:t>quation </a:t>
            </a:r>
            <a:r>
              <a:rPr lang="en-US" sz="3100" b="1" dirty="0" smtClean="0">
                <a:solidFill>
                  <a:schemeClr val="accent3">
                    <a:lumMod val="90000"/>
                    <a:lumOff val="10000"/>
                  </a:schemeClr>
                </a:solidFill>
              </a:rPr>
              <a:t>M</a:t>
            </a:r>
            <a:r>
              <a:rPr lang="en-US" sz="3100" dirty="0" smtClean="0"/>
              <a:t>odeling</a:t>
            </a:r>
          </a:p>
          <a:p>
            <a:endParaRPr lang="en-US" sz="3100" dirty="0"/>
          </a:p>
          <a:p>
            <a:r>
              <a:rPr lang="en-US" sz="3100" dirty="0" smtClean="0"/>
              <a:t>a</a:t>
            </a:r>
            <a:r>
              <a:rPr lang="en-US" sz="3100" dirty="0"/>
              <a:t> </a:t>
            </a:r>
            <a:r>
              <a:rPr lang="en-US" sz="3100" dirty="0">
                <a:hlinkClick r:id="rId2" tooltip="Statistical"/>
              </a:rPr>
              <a:t>statistical</a:t>
            </a:r>
            <a:r>
              <a:rPr lang="en-US" sz="3100" dirty="0"/>
              <a:t> technique for testing and estimating causal relations using a combination of statistical data and qualitative causal </a:t>
            </a:r>
            <a:r>
              <a:rPr lang="en-US" sz="3100" dirty="0" smtClean="0"/>
              <a:t>assumptions.</a:t>
            </a:r>
          </a:p>
          <a:p>
            <a:endParaRPr lang="en-US" sz="3100" dirty="0" smtClean="0"/>
          </a:p>
          <a:p>
            <a:r>
              <a:rPr lang="en-US" sz="3100" dirty="0" smtClean="0"/>
              <a:t>Using </a:t>
            </a:r>
            <a:r>
              <a:rPr lang="en-US" sz="3100" dirty="0"/>
              <a:t>SEM, you can quickly create models to test hypotheses and confirm relationships among observed and latent variables – moving beyond regression to gain additional </a:t>
            </a:r>
            <a:r>
              <a:rPr lang="en-US" sz="3100" dirty="0" smtClean="0"/>
              <a:t>insight</a:t>
            </a:r>
            <a:r>
              <a:rPr lang="en-US" dirty="0" smtClean="0"/>
              <a:t>.</a:t>
            </a:r>
            <a:endParaRPr lang="en-US" dirty="0"/>
          </a:p>
        </p:txBody>
      </p:sp>
    </p:spTree>
    <p:extLst>
      <p:ext uri="{BB962C8B-B14F-4D97-AF65-F5344CB8AC3E}">
        <p14:creationId xmlns:p14="http://schemas.microsoft.com/office/powerpoint/2010/main" val="2357520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b="1" dirty="0" smtClean="0"/>
              <a:t>What is the aim of AMOS</a:t>
            </a:r>
            <a:r>
              <a:rPr lang="en-US" b="1" dirty="0" smtClean="0"/>
              <a:t>?</a:t>
            </a:r>
            <a:endParaRPr lang="en-US" b="1" dirty="0"/>
          </a:p>
        </p:txBody>
      </p:sp>
      <p:sp>
        <p:nvSpPr>
          <p:cNvPr id="3" name="Content Placeholder 2"/>
          <p:cNvSpPr>
            <a:spLocks noGrp="1"/>
          </p:cNvSpPr>
          <p:nvPr>
            <p:ph sz="quarter" idx="1"/>
          </p:nvPr>
        </p:nvSpPr>
        <p:spPr>
          <a:xfrm>
            <a:off x="612648" y="2133600"/>
            <a:ext cx="8153400" cy="3962400"/>
          </a:xfrm>
        </p:spPr>
        <p:txBody>
          <a:bodyPr/>
          <a:lstStyle/>
          <a:p>
            <a:pPr>
              <a:lnSpc>
                <a:spcPct val="150000"/>
              </a:lnSpc>
            </a:pPr>
            <a:r>
              <a:rPr lang="en-US" dirty="0"/>
              <a:t>Build </a:t>
            </a:r>
            <a:r>
              <a:rPr lang="en-US" b="1" dirty="0">
                <a:solidFill>
                  <a:schemeClr val="accent3">
                    <a:lumMod val="90000"/>
                    <a:lumOff val="10000"/>
                  </a:schemeClr>
                </a:solidFill>
              </a:rPr>
              <a:t>structural equation </a:t>
            </a:r>
            <a:r>
              <a:rPr lang="en-US" b="1" dirty="0" smtClean="0">
                <a:solidFill>
                  <a:schemeClr val="accent3">
                    <a:lumMod val="90000"/>
                    <a:lumOff val="10000"/>
                  </a:schemeClr>
                </a:solidFill>
              </a:rPr>
              <a:t>models (SEM) </a:t>
            </a:r>
            <a:r>
              <a:rPr lang="en-US" dirty="0"/>
              <a:t>with more accuracy than standard multivariate statistics models using intuitive drag-and-drop functionality</a:t>
            </a:r>
            <a:r>
              <a:rPr lang="en-US" dirty="0" smtClean="0"/>
              <a:t>.</a:t>
            </a:r>
            <a:endParaRPr lang="en-US" dirty="0"/>
          </a:p>
        </p:txBody>
      </p:sp>
    </p:spTree>
    <p:extLst>
      <p:ext uri="{BB962C8B-B14F-4D97-AF65-F5344CB8AC3E}">
        <p14:creationId xmlns:p14="http://schemas.microsoft.com/office/powerpoint/2010/main" val="1483685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What are the advantages of using it?</a:t>
            </a:r>
            <a:endParaRPr lang="en-US" b="1"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450244849"/>
              </p:ext>
            </p:extLst>
          </p:nvPr>
        </p:nvGraphicFramePr>
        <p:xfrm>
          <a:off x="612775" y="1600200"/>
          <a:ext cx="81534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047998" y="3962400"/>
            <a:ext cx="2676525" cy="2238375"/>
          </a:xfrm>
          <a:prstGeom prst="rect">
            <a:avLst/>
          </a:prstGeom>
        </p:spPr>
      </p:pic>
    </p:spTree>
    <p:extLst>
      <p:ext uri="{BB962C8B-B14F-4D97-AF65-F5344CB8AC3E}">
        <p14:creationId xmlns:p14="http://schemas.microsoft.com/office/powerpoint/2010/main" val="18469300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Fields</a:t>
            </a:r>
            <a:endParaRPr lang="en-US" b="1" dirty="0"/>
          </a:p>
        </p:txBody>
      </p:sp>
      <p:sp>
        <p:nvSpPr>
          <p:cNvPr id="3" name="Content Placeholder 2"/>
          <p:cNvSpPr>
            <a:spLocks noGrp="1"/>
          </p:cNvSpPr>
          <p:nvPr>
            <p:ph sz="quarter" idx="1"/>
          </p:nvPr>
        </p:nvSpPr>
        <p:spPr/>
        <p:txBody>
          <a:bodyPr>
            <a:normAutofit/>
          </a:bodyPr>
          <a:lstStyle/>
          <a:p>
            <a:endParaRPr lang="en-US" dirty="0" smtClean="0"/>
          </a:p>
          <a:p>
            <a:r>
              <a:rPr lang="en-US" dirty="0" smtClean="0"/>
              <a:t>Psychology</a:t>
            </a:r>
          </a:p>
          <a:p>
            <a:pPr lvl="1"/>
            <a:r>
              <a:rPr lang="en-US" dirty="0"/>
              <a:t>Develop models to understand how drug, clinical, and art therapies affect mood</a:t>
            </a:r>
          </a:p>
          <a:p>
            <a:endParaRPr lang="en-US" dirty="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15000" y="3048000"/>
            <a:ext cx="2857500" cy="3257550"/>
          </a:xfrm>
          <a:prstGeom prst="rect">
            <a:avLst/>
          </a:prstGeom>
        </p:spPr>
      </p:pic>
    </p:spTree>
    <p:extLst>
      <p:ext uri="{BB962C8B-B14F-4D97-AF65-F5344CB8AC3E}">
        <p14:creationId xmlns:p14="http://schemas.microsoft.com/office/powerpoint/2010/main" val="15266479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dirty="0" smtClean="0"/>
          </a:p>
          <a:p>
            <a:r>
              <a:rPr lang="en-US" dirty="0" smtClean="0"/>
              <a:t>Medical </a:t>
            </a:r>
            <a:r>
              <a:rPr lang="en-US" dirty="0"/>
              <a:t>and healthcare research</a:t>
            </a:r>
          </a:p>
          <a:p>
            <a:pPr lvl="1"/>
            <a:r>
              <a:rPr lang="en-US" dirty="0"/>
              <a:t>Confirm which of three variables –confidence, savings, or research – best predicts a doctor’s support for prescribing generic drugs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1200" y="3581400"/>
            <a:ext cx="2857500" cy="2857500"/>
          </a:xfrm>
          <a:prstGeom prst="rect">
            <a:avLst/>
          </a:prstGeom>
        </p:spPr>
      </p:pic>
    </p:spTree>
    <p:extLst>
      <p:ext uri="{BB962C8B-B14F-4D97-AF65-F5344CB8AC3E}">
        <p14:creationId xmlns:p14="http://schemas.microsoft.com/office/powerpoint/2010/main" val="5614770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dirty="0" smtClean="0"/>
          </a:p>
          <a:p>
            <a:r>
              <a:rPr lang="en-US" dirty="0" smtClean="0"/>
              <a:t>Social </a:t>
            </a:r>
            <a:r>
              <a:rPr lang="en-US" dirty="0"/>
              <a:t>sciences</a:t>
            </a:r>
          </a:p>
          <a:p>
            <a:pPr lvl="1"/>
            <a:r>
              <a:rPr lang="en-US" dirty="0"/>
              <a:t>Study how socioeconomic status, organizational membership, and other determinants influence differences in voting behavior and political engagement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15000" y="3136338"/>
            <a:ext cx="3067050" cy="3026337"/>
          </a:xfrm>
          <a:prstGeom prst="rect">
            <a:avLst/>
          </a:prstGeom>
        </p:spPr>
      </p:pic>
    </p:spTree>
    <p:extLst>
      <p:ext uri="{BB962C8B-B14F-4D97-AF65-F5344CB8AC3E}">
        <p14:creationId xmlns:p14="http://schemas.microsoft.com/office/powerpoint/2010/main" val="35916804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dirty="0" smtClean="0"/>
          </a:p>
          <a:p>
            <a:r>
              <a:rPr lang="en-US" dirty="0" smtClean="0"/>
              <a:t>Educational </a:t>
            </a:r>
            <a:r>
              <a:rPr lang="en-US" dirty="0"/>
              <a:t>research</a:t>
            </a:r>
          </a:p>
          <a:p>
            <a:pPr lvl="1"/>
            <a:r>
              <a:rPr lang="en-US" dirty="0"/>
              <a:t>Evaluate training program outcomes to determine impact on classroom effectiveness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67400" y="2438400"/>
            <a:ext cx="3027990" cy="4162197"/>
          </a:xfrm>
          <a:prstGeom prst="rect">
            <a:avLst/>
          </a:prstGeom>
        </p:spPr>
      </p:pic>
    </p:spTree>
    <p:extLst>
      <p:ext uri="{BB962C8B-B14F-4D97-AF65-F5344CB8AC3E}">
        <p14:creationId xmlns:p14="http://schemas.microsoft.com/office/powerpoint/2010/main" val="39042976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dirty="0" smtClean="0"/>
          </a:p>
          <a:p>
            <a:r>
              <a:rPr lang="en-US" dirty="0" smtClean="0"/>
              <a:t>Market </a:t>
            </a:r>
            <a:r>
              <a:rPr lang="en-US" dirty="0"/>
              <a:t>research</a:t>
            </a:r>
          </a:p>
          <a:p>
            <a:pPr lvl="1"/>
            <a:r>
              <a:rPr lang="en-US" dirty="0"/>
              <a:t>Model how customer behavior impacts new product sales or analyze customer satisfaction and brand loyalty</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10200" y="3727449"/>
            <a:ext cx="3383280" cy="2716023"/>
          </a:xfrm>
          <a:prstGeom prst="rect">
            <a:avLst/>
          </a:prstGeom>
        </p:spPr>
      </p:pic>
    </p:spTree>
    <p:extLst>
      <p:ext uri="{BB962C8B-B14F-4D97-AF65-F5344CB8AC3E}">
        <p14:creationId xmlns:p14="http://schemas.microsoft.com/office/powerpoint/2010/main" val="425184712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Custom 3">
      <a:dk1>
        <a:sysClr val="windowText" lastClr="000000"/>
      </a:dk1>
      <a:lt1>
        <a:sysClr val="window" lastClr="FFFFFF"/>
      </a:lt1>
      <a:dk2>
        <a:srgbClr val="303030"/>
      </a:dk2>
      <a:lt2>
        <a:srgbClr val="DEDEE0"/>
      </a:lt2>
      <a:accent1>
        <a:srgbClr val="008000"/>
      </a:accent1>
      <a:accent2>
        <a:srgbClr val="002060"/>
      </a:accent2>
      <a:accent3>
        <a:srgbClr val="002060"/>
      </a:accent3>
      <a:accent4>
        <a:srgbClr val="808DA9"/>
      </a:accent4>
      <a:accent5>
        <a:srgbClr val="DEDEE0"/>
      </a:accent5>
      <a:accent6>
        <a:srgbClr val="730E00"/>
      </a:accent6>
      <a:hlink>
        <a:srgbClr val="D26900"/>
      </a:hlink>
      <a:folHlink>
        <a:srgbClr val="D89243"/>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503</TotalTime>
  <Words>311</Words>
  <Application>Microsoft Office PowerPoint</Application>
  <PresentationFormat>On-screen Show (4:3)</PresentationFormat>
  <Paragraphs>55</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Median</vt:lpstr>
      <vt:lpstr>AMOS taking your research to the next level</vt:lpstr>
      <vt:lpstr>SEM – what &amp; why?</vt:lpstr>
      <vt:lpstr>What is the aim of AMOS?</vt:lpstr>
      <vt:lpstr>What are the advantages of using it?</vt:lpstr>
      <vt:lpstr>Fields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How it looks like</vt:lpstr>
      <vt:lpstr>How does it work?</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chpph10</dc:creator>
  <cp:lastModifiedBy>Guest</cp:lastModifiedBy>
  <cp:revision>28</cp:revision>
  <dcterms:created xsi:type="dcterms:W3CDTF">2006-08-16T00:00:00Z</dcterms:created>
  <dcterms:modified xsi:type="dcterms:W3CDTF">2011-06-29T09:31:32Z</dcterms:modified>
</cp:coreProperties>
</file>